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298" r:id="rId4"/>
    <p:sldId id="293" r:id="rId5"/>
    <p:sldId id="301" r:id="rId6"/>
    <p:sldId id="300" r:id="rId7"/>
    <p:sldId id="302" r:id="rId8"/>
    <p:sldId id="303" r:id="rId9"/>
    <p:sldId id="304" r:id="rId10"/>
    <p:sldId id="545" r:id="rId11"/>
    <p:sldId id="306" r:id="rId12"/>
    <p:sldId id="307" r:id="rId13"/>
    <p:sldId id="308" r:id="rId14"/>
    <p:sldId id="310" r:id="rId15"/>
    <p:sldId id="311" r:id="rId16"/>
    <p:sldId id="312" r:id="rId17"/>
    <p:sldId id="550" r:id="rId18"/>
    <p:sldId id="314" r:id="rId19"/>
    <p:sldId id="316" r:id="rId20"/>
    <p:sldId id="317" r:id="rId21"/>
    <p:sldId id="315" r:id="rId22"/>
    <p:sldId id="318" r:id="rId23"/>
    <p:sldId id="319" r:id="rId24"/>
    <p:sldId id="320" r:id="rId25"/>
    <p:sldId id="321" r:id="rId26"/>
    <p:sldId id="322" r:id="rId27"/>
    <p:sldId id="323" r:id="rId28"/>
    <p:sldId id="407" r:id="rId29"/>
    <p:sldId id="354" r:id="rId30"/>
    <p:sldId id="355" r:id="rId31"/>
    <p:sldId id="356" r:id="rId32"/>
    <p:sldId id="357" r:id="rId33"/>
    <p:sldId id="329" r:id="rId34"/>
    <p:sldId id="330" r:id="rId35"/>
    <p:sldId id="331" r:id="rId36"/>
    <p:sldId id="332" r:id="rId37"/>
    <p:sldId id="333" r:id="rId38"/>
    <p:sldId id="338" r:id="rId39"/>
    <p:sldId id="339" r:id="rId40"/>
    <p:sldId id="343" r:id="rId41"/>
    <p:sldId id="335" r:id="rId42"/>
    <p:sldId id="336" r:id="rId43"/>
    <p:sldId id="337" r:id="rId44"/>
    <p:sldId id="542" r:id="rId45"/>
    <p:sldId id="334" r:id="rId46"/>
    <p:sldId id="341" r:id="rId47"/>
    <p:sldId id="342" r:id="rId48"/>
    <p:sldId id="347" r:id="rId49"/>
    <p:sldId id="344" r:id="rId50"/>
    <p:sldId id="345" r:id="rId51"/>
    <p:sldId id="346" r:id="rId52"/>
    <p:sldId id="34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3/7/24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3/7/24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000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n-US" sz="2000" dirty="0">
                <a:latin typeface="Symbol" pitchFamily="2" charset="2"/>
              </a:rPr>
              <a:t>b</a:t>
            </a:r>
            <a:r>
              <a:rPr lang="en-US" sz="2000" dirty="0"/>
              <a:t> – Burnup (in FIMA)</a:t>
            </a:r>
          </a:p>
          <a:p>
            <a:pPr lvl="1"/>
            <a:r>
              <a:rPr lang="en-US" sz="2000" dirty="0" err="1"/>
              <a:t>ρ</a:t>
            </a:r>
            <a:r>
              <a:rPr lang="en-US" sz="2000" dirty="0"/>
              <a:t> – Initial UO</a:t>
            </a:r>
            <a:r>
              <a:rPr lang="en-US" sz="2000" baseline="-25000" dirty="0"/>
              <a:t>2</a:t>
            </a:r>
            <a:r>
              <a:rPr lang="en-US" sz="2000" dirty="0"/>
              <a:t> density (g/cm</a:t>
            </a:r>
            <a:r>
              <a:rPr lang="en-US" sz="2000" baseline="30000" dirty="0"/>
              <a:t>3</a:t>
            </a:r>
            <a:r>
              <a:rPr lang="en-US" sz="2000" dirty="0"/>
              <a:t>)</a:t>
            </a:r>
          </a:p>
          <a:p>
            <a:r>
              <a:rPr lang="en-US" sz="2000" dirty="0"/>
              <a:t>Includes contributions from soluble oxides, insoluble oxides, and metallic 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856" y="4603343"/>
            <a:ext cx="22225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E774F-F0BA-0BEA-744E-56C4942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08" y="2215527"/>
            <a:ext cx="5042821" cy="37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327-C267-F769-E502-F663B2F3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94" y="1559199"/>
            <a:ext cx="3513484" cy="263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77EFC-6797-E2CA-D88D-2E3E4A54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94" y="4194312"/>
            <a:ext cx="3513484" cy="26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Five families of fission products, which change the fuel behavior</a:t>
            </a:r>
          </a:p>
          <a:p>
            <a:pPr lvl="1"/>
            <a:r>
              <a:rPr lang="en-US" sz="2200" dirty="0"/>
              <a:t>soluble oxides, insoluble oxides, noble metals, volatiles, noble gases</a:t>
            </a:r>
          </a:p>
          <a:p>
            <a:r>
              <a:rPr lang="en-US" sz="22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Gas transport through interconnected bubbles to free surfaces</a:t>
            </a:r>
          </a:p>
          <a:p>
            <a:r>
              <a:rPr lang="en-US" sz="2200" dirty="0"/>
              <a:t>Fission gas release models are used to understand fission gas experiments and to predict gas release for fuel performance codes</a:t>
            </a:r>
          </a:p>
          <a:p>
            <a:r>
              <a:rPr lang="en-US" sz="2200" dirty="0"/>
              <a:t>Spherical grain models predict a fraction of gas release for post-irradiation annealing or for in-pile gas release</a:t>
            </a:r>
          </a:p>
          <a:p>
            <a:r>
              <a:rPr lang="en-US" sz="2200" dirty="0"/>
              <a:t>Booth model takes Stage 1 into account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 err="1"/>
              <a:t>Zr</a:t>
            </a:r>
            <a:r>
              <a:rPr lang="en-US" dirty="0"/>
              <a:t> alloys were developed to reduce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48839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2" y="56713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must be anisotropy in the defect behavior within the unit cell</a:t>
            </a:r>
          </a:p>
          <a:p>
            <a:r>
              <a:rPr lang="en-US" dirty="0"/>
              <a:t>There also must be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</a:t>
            </a:r>
          </a:p>
          <a:p>
            <a:pPr lvl="1"/>
            <a:r>
              <a:rPr lang="en-US" dirty="0"/>
              <a:t>Slow growth,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 diffusion coefficient for Xe of 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/s, what fraction of the fission gas trapped in an in-pile fuel pellet has escaped after one hour? It has an average grain size of 10 microns.</a:t>
                </a:r>
              </a:p>
              <a:p>
                <a:pPr lvl="1"/>
                <a:r>
                  <a:rPr lang="en-US" dirty="0"/>
                  <a:t>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a = 10e-4 cm</a:t>
                </a:r>
              </a:p>
              <a:p>
                <a:pPr lvl="1"/>
                <a:r>
                  <a:rPr lang="en-US" dirty="0"/>
                  <a:t>We have a short time (t=3600 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), so we can use: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 = 4*sqrt(8e-15*3600/(pi*(10e-4)^2)) – 3/2*8e-15*3600/(10e-4)^2 = 0.0121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191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/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blipFill>
                <a:blip r:embed="rId4"/>
                <a:stretch>
                  <a:fillRect l="-3226" t="-2439" r="-645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2077"/>
            <a:ext cx="5811078" cy="4144088"/>
          </a:xfrm>
        </p:spPr>
        <p:txBody>
          <a:bodyPr/>
          <a:lstStyle/>
          <a:p>
            <a:r>
              <a:rPr lang="en-US" sz="2200" dirty="0"/>
              <a:t>Creep impacts fuel performance by shrinking the gap and then conforming to the pellets</a:t>
            </a:r>
          </a:p>
          <a:p>
            <a:r>
              <a:rPr lang="en-US" sz="2200" dirty="0">
                <a:latin typeface="Arial" charset="0"/>
                <a:cs typeface="Arial" charset="0"/>
              </a:rPr>
              <a:t>a) before “fuel-cladding” interaction: </a:t>
            </a:r>
            <a:r>
              <a:rPr lang="en-US" sz="2200" dirty="0"/>
              <a:t>The stress due to coolant pressure exceeds the internal stress from the gap; The diameter decreases due to thermal creep and irradiation creep, where the thermal creep decreases rapidly as irradiation damage builds up; The length increases due to anisotropic creep and irradiation growth</a:t>
            </a:r>
            <a:endParaRPr lang="en-US" sz="2200" dirty="0">
              <a:latin typeface="Arial" charset="0"/>
              <a:cs typeface="Arial" charset="0"/>
            </a:endParaRP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9798"/>
            <a:ext cx="5885962" cy="4306367"/>
          </a:xfrm>
        </p:spPr>
        <p:txBody>
          <a:bodyPr/>
          <a:lstStyle/>
          <a:p>
            <a:r>
              <a:rPr lang="en-US" sz="1900" dirty="0">
                <a:latin typeface="Arial" charset="0"/>
                <a:cs typeface="Arial" charset="0"/>
              </a:rPr>
              <a:t>b) start of “fuel-cladding” interaction: </a:t>
            </a:r>
            <a:r>
              <a:rPr lang="en-US" sz="1900" dirty="0"/>
              <a:t>At the contact points the diameter increases, causing some contraction in rod length, and the expanding fuel imparts a local axial tensile stress on the rod, causing an increase in length; Irradiation growth causes an increase in rod length; The net change in length is the sum of the various inputs, but the net is very likely an increase in rod length</a:t>
            </a:r>
            <a:endParaRPr lang="en-US" sz="1900" dirty="0">
              <a:latin typeface="Arial" charset="0"/>
              <a:cs typeface="Arial" charset="0"/>
            </a:endParaRPr>
          </a:p>
          <a:p>
            <a:r>
              <a:rPr lang="en-US" sz="1900" dirty="0">
                <a:latin typeface="Arial" charset="0"/>
                <a:cs typeface="Arial" charset="0"/>
              </a:rPr>
              <a:t>c) “fuel-cladding interaction” over most of fuel column: </a:t>
            </a:r>
            <a:r>
              <a:rPr lang="en-US" sz="1900" dirty="0"/>
              <a:t>The fuel pellets stress the cladding outward, increasing the diameter of the rod; Anisotropic creep decreases the rod length; Axial pellet-cladding stresses and irradiation growth increase the rod length; The net change in rod length could be positive or negative</a:t>
            </a:r>
            <a:endParaRPr lang="en-US" sz="1900" dirty="0">
              <a:latin typeface="Arial" charset="0"/>
              <a:cs typeface="Arial" charset="0"/>
            </a:endParaRPr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1C6C-70DF-E048-A89B-11B668F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Creep and 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63C4-10F7-1742-BE81-004AFBC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and creep are the major mechanisms for dimensional instability in zirconium alloy cladding</a:t>
            </a:r>
          </a:p>
          <a:p>
            <a:r>
              <a:rPr lang="en-US" dirty="0"/>
              <a:t>Growth results from the clustering of interstitials on prismatic planes, and eventually from the clustering of vacancies on basal planes such that the material shrinks in the axial direction</a:t>
            </a:r>
          </a:p>
          <a:p>
            <a:r>
              <a:rPr lang="en-US" dirty="0"/>
              <a:t>Growth depends on the fluence, coldwork, texture, temperature, and composition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CE21-517C-4040-9532-4047A81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71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76800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AEE7C-A020-308D-A6E7-F2248F62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58" y="2090738"/>
            <a:ext cx="5687484" cy="42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 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C212-4D06-EE41-B6D8-D270F676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06" y="3690056"/>
            <a:ext cx="4224542" cy="2848857"/>
          </a:xfrm>
          <a:prstGeom prst="rect">
            <a:avLst/>
          </a:prstGeom>
        </p:spPr>
      </p:pic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14305</TotalTime>
  <Words>3346</Words>
  <Application>Microsoft Macintosh PowerPoint</Application>
  <PresentationFormat>Widescreen</PresentationFormat>
  <Paragraphs>445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ＭＳ Ｐゴシック</vt:lpstr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Nuclear Fuel Performance</vt:lpstr>
      <vt:lpstr>Last time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Creep</vt:lpstr>
      <vt:lpstr>Zirconium Hydrides</vt:lpstr>
      <vt:lpstr>Summary of Creep and Irradiation Growth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88</cp:revision>
  <dcterms:created xsi:type="dcterms:W3CDTF">2020-02-19T20:03:05Z</dcterms:created>
  <dcterms:modified xsi:type="dcterms:W3CDTF">2024-03-07T20:13:38Z</dcterms:modified>
</cp:coreProperties>
</file>